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3" d="100"/>
          <a:sy n="93" d="100"/>
        </p:scale>
        <p:origin x="52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4263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fr-FR"/>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2879646"/>
            <a:ext cx="7477601" cy="1803797"/>
          </a:xfrm>
          <a:prstGeom prst="rect">
            <a:avLst/>
          </a:prstGeom>
          <a:noFill/>
          <a:ln/>
        </p:spPr>
        <p:txBody>
          <a:bodyPr wrap="square" rtlCol="0" anchor="t"/>
          <a:lstStyle/>
          <a:p>
            <a:pPr marL="0" indent="0">
              <a:lnSpc>
                <a:spcPts val="7101"/>
              </a:lnSpc>
              <a:buNone/>
            </a:pPr>
            <a:r>
              <a:rPr lang="en-US" sz="5681" dirty="0">
                <a:solidFill>
                  <a:srgbClr val="FFFFFF"/>
                </a:solidFill>
                <a:latin typeface="Unbounded" pitchFamily="34" charset="0"/>
                <a:ea typeface="Unbounded" pitchFamily="34" charset="-122"/>
                <a:cs typeface="Unbounded" pitchFamily="34" charset="-120"/>
              </a:rPr>
              <a:t>Forum de Discussion</a:t>
            </a:r>
            <a:endParaRPr lang="en-US" sz="5681" dirty="0"/>
          </a:p>
        </p:txBody>
      </p:sp>
      <p:sp>
        <p:nvSpPr>
          <p:cNvPr id="6" name="Text 2"/>
          <p:cNvSpPr/>
          <p:nvPr/>
        </p:nvSpPr>
        <p:spPr>
          <a:xfrm>
            <a:off x="6319599" y="5016698"/>
            <a:ext cx="7477601" cy="333256"/>
          </a:xfrm>
          <a:prstGeom prst="rect">
            <a:avLst/>
          </a:prstGeom>
          <a:noFill/>
          <a:ln/>
        </p:spPr>
        <p:txBody>
          <a:bodyPr wrap="none" rtlCol="0" anchor="t"/>
          <a:lstStyle/>
          <a:p>
            <a:pPr marL="0" indent="0">
              <a:lnSpc>
                <a:spcPts val="2624"/>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fr-FR"/>
          </a:p>
        </p:txBody>
      </p:sp>
      <p:pic>
        <p:nvPicPr>
          <p:cNvPr id="4" name="Image 1" descr="preencoded.png"/>
          <p:cNvPicPr>
            <a:picLocks noChangeAspect="1"/>
          </p:cNvPicPr>
          <p:nvPr/>
        </p:nvPicPr>
        <p:blipFill>
          <a:blip r:embed="rId4"/>
          <a:stretch>
            <a:fillRect/>
          </a:stretch>
        </p:blipFill>
        <p:spPr>
          <a:xfrm>
            <a:off x="0" y="0"/>
            <a:ext cx="5486400" cy="8229600"/>
          </a:xfrm>
          <a:prstGeom prst="rect">
            <a:avLst/>
          </a:prstGeom>
        </p:spPr>
      </p:pic>
      <p:sp>
        <p:nvSpPr>
          <p:cNvPr id="5" name="Text 1"/>
          <p:cNvSpPr/>
          <p:nvPr/>
        </p:nvSpPr>
        <p:spPr>
          <a:xfrm>
            <a:off x="6319599" y="3454837"/>
            <a:ext cx="5228153" cy="653415"/>
          </a:xfrm>
          <a:prstGeom prst="rect">
            <a:avLst/>
          </a:prstGeom>
          <a:noFill/>
          <a:ln/>
        </p:spPr>
        <p:txBody>
          <a:bodyPr wrap="none" rtlCol="0" anchor="t"/>
          <a:lstStyle/>
          <a:p>
            <a:pPr marL="0" indent="0">
              <a:lnSpc>
                <a:spcPts val="5146"/>
              </a:lnSpc>
              <a:buNone/>
            </a:pPr>
            <a:r>
              <a:rPr lang="en-US" sz="4117" dirty="0">
                <a:solidFill>
                  <a:srgbClr val="FFFFFF"/>
                </a:solidFill>
                <a:latin typeface="Unbounded" pitchFamily="34" charset="0"/>
                <a:ea typeface="Unbounded" pitchFamily="34" charset="-122"/>
                <a:cs typeface="Unbounded" pitchFamily="34" charset="-120"/>
              </a:rPr>
              <a:t>Démonstration</a:t>
            </a:r>
            <a:endParaRPr lang="en-US" sz="4117" dirty="0"/>
          </a:p>
        </p:txBody>
      </p:sp>
      <p:sp>
        <p:nvSpPr>
          <p:cNvPr id="6" name="Text 2"/>
          <p:cNvSpPr/>
          <p:nvPr/>
        </p:nvSpPr>
        <p:spPr>
          <a:xfrm>
            <a:off x="6319599" y="4441508"/>
            <a:ext cx="7477601" cy="333256"/>
          </a:xfrm>
          <a:prstGeom prst="rect">
            <a:avLst/>
          </a:prstGeom>
          <a:noFill/>
          <a:ln/>
        </p:spPr>
        <p:txBody>
          <a:bodyPr wrap="none" rtlCol="0" anchor="t"/>
          <a:lstStyle/>
          <a:p>
            <a:pPr marL="0" indent="0">
              <a:lnSpc>
                <a:spcPts val="2624"/>
              </a:lnSpc>
              <a:buNone/>
            </a:pP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fr-FR"/>
          </a:p>
        </p:txBody>
      </p:sp>
      <p:sp>
        <p:nvSpPr>
          <p:cNvPr id="4" name="Text 1"/>
          <p:cNvSpPr/>
          <p:nvPr/>
        </p:nvSpPr>
        <p:spPr>
          <a:xfrm>
            <a:off x="2348389" y="2283738"/>
            <a:ext cx="5782747" cy="653415"/>
          </a:xfrm>
          <a:prstGeom prst="rect">
            <a:avLst/>
          </a:prstGeom>
          <a:noFill/>
          <a:ln/>
        </p:spPr>
        <p:txBody>
          <a:bodyPr wrap="none" rtlCol="0" anchor="t"/>
          <a:lstStyle/>
          <a:p>
            <a:pPr marL="0" indent="0">
              <a:lnSpc>
                <a:spcPts val="5146"/>
              </a:lnSpc>
              <a:buNone/>
            </a:pPr>
            <a:r>
              <a:rPr lang="en-US" sz="4117" dirty="0">
                <a:solidFill>
                  <a:srgbClr val="FFFFFF"/>
                </a:solidFill>
                <a:latin typeface="Unbounded" pitchFamily="34" charset="0"/>
                <a:ea typeface="Unbounded" pitchFamily="34" charset="-122"/>
                <a:cs typeface="Unbounded" pitchFamily="34" charset="-120"/>
              </a:rPr>
              <a:t>Objectifs du Projet</a:t>
            </a:r>
            <a:endParaRPr lang="en-US" sz="4117" dirty="0"/>
          </a:p>
        </p:txBody>
      </p:sp>
      <p:sp>
        <p:nvSpPr>
          <p:cNvPr id="5" name="Shape 2"/>
          <p:cNvSpPr/>
          <p:nvPr/>
        </p:nvSpPr>
        <p:spPr>
          <a:xfrm>
            <a:off x="2348389" y="3381494"/>
            <a:ext cx="3163014" cy="2564249"/>
          </a:xfrm>
          <a:prstGeom prst="roundRect">
            <a:avLst>
              <a:gd name="adj" fmla="val 2600"/>
            </a:avLst>
          </a:prstGeom>
          <a:solidFill>
            <a:srgbClr val="223D4D"/>
          </a:solidFill>
          <a:ln/>
        </p:spPr>
        <p:txBody>
          <a:bodyPr/>
          <a:lstStyle/>
          <a:p>
            <a:endParaRPr lang="fr-FR"/>
          </a:p>
        </p:txBody>
      </p:sp>
      <p:sp>
        <p:nvSpPr>
          <p:cNvPr id="6" name="Text 3"/>
          <p:cNvSpPr/>
          <p:nvPr/>
        </p:nvSpPr>
        <p:spPr>
          <a:xfrm>
            <a:off x="2570559" y="3603665"/>
            <a:ext cx="2718673" cy="653653"/>
          </a:xfrm>
          <a:prstGeom prst="rect">
            <a:avLst/>
          </a:prstGeom>
          <a:noFill/>
          <a:ln/>
        </p:spPr>
        <p:txBody>
          <a:bodyPr wrap="square" rtlCol="0" anchor="t"/>
          <a:lstStyle/>
          <a:p>
            <a:pPr marL="0" indent="0">
              <a:lnSpc>
                <a:spcPts val="2573"/>
              </a:lnSpc>
              <a:buNone/>
            </a:pPr>
            <a:r>
              <a:rPr lang="en-US" sz="2058" dirty="0">
                <a:solidFill>
                  <a:srgbClr val="FFFFFF"/>
                </a:solidFill>
                <a:latin typeface="Unbounded" pitchFamily="34" charset="0"/>
                <a:ea typeface="Unbounded" pitchFamily="34" charset="-122"/>
                <a:cs typeface="Unbounded" pitchFamily="34" charset="-120"/>
              </a:rPr>
              <a:t>Faciliter les échanges</a:t>
            </a:r>
            <a:endParaRPr lang="en-US" sz="2058" dirty="0"/>
          </a:p>
        </p:txBody>
      </p:sp>
      <p:sp>
        <p:nvSpPr>
          <p:cNvPr id="7" name="Text 4"/>
          <p:cNvSpPr/>
          <p:nvPr/>
        </p:nvSpPr>
        <p:spPr>
          <a:xfrm>
            <a:off x="2570559" y="4390549"/>
            <a:ext cx="2718673" cy="999768"/>
          </a:xfrm>
          <a:prstGeom prst="rect">
            <a:avLst/>
          </a:prstGeom>
          <a:noFill/>
          <a:ln/>
        </p:spPr>
        <p:txBody>
          <a:bodyPr wrap="squar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Offrir une plateforme conviviale pour les discussions en ligne.</a:t>
            </a:r>
            <a:endParaRPr lang="en-US" sz="1750" dirty="0"/>
          </a:p>
        </p:txBody>
      </p:sp>
      <p:sp>
        <p:nvSpPr>
          <p:cNvPr id="8" name="Shape 5"/>
          <p:cNvSpPr/>
          <p:nvPr/>
        </p:nvSpPr>
        <p:spPr>
          <a:xfrm>
            <a:off x="5733574" y="3381494"/>
            <a:ext cx="3163014" cy="2564249"/>
          </a:xfrm>
          <a:prstGeom prst="roundRect">
            <a:avLst>
              <a:gd name="adj" fmla="val 2600"/>
            </a:avLst>
          </a:prstGeom>
          <a:solidFill>
            <a:srgbClr val="223D4D"/>
          </a:solidFill>
          <a:ln/>
        </p:spPr>
        <p:txBody>
          <a:bodyPr/>
          <a:lstStyle/>
          <a:p>
            <a:endParaRPr lang="fr-FR"/>
          </a:p>
        </p:txBody>
      </p:sp>
      <p:sp>
        <p:nvSpPr>
          <p:cNvPr id="9" name="Text 6"/>
          <p:cNvSpPr/>
          <p:nvPr/>
        </p:nvSpPr>
        <p:spPr>
          <a:xfrm>
            <a:off x="5955744" y="3603665"/>
            <a:ext cx="2718673" cy="653653"/>
          </a:xfrm>
          <a:prstGeom prst="rect">
            <a:avLst/>
          </a:prstGeom>
          <a:noFill/>
          <a:ln/>
        </p:spPr>
        <p:txBody>
          <a:bodyPr wrap="square" rtlCol="0" anchor="t"/>
          <a:lstStyle/>
          <a:p>
            <a:pPr marL="0" indent="0">
              <a:lnSpc>
                <a:spcPts val="2573"/>
              </a:lnSpc>
              <a:buNone/>
            </a:pPr>
            <a:r>
              <a:rPr lang="en-US" sz="2058" dirty="0">
                <a:solidFill>
                  <a:srgbClr val="FFFFFF"/>
                </a:solidFill>
                <a:latin typeface="Unbounded" pitchFamily="34" charset="0"/>
                <a:ea typeface="Unbounded" pitchFamily="34" charset="-122"/>
                <a:cs typeface="Unbounded" pitchFamily="34" charset="-120"/>
              </a:rPr>
              <a:t>Favoriser l'apprentissage</a:t>
            </a:r>
            <a:endParaRPr lang="en-US" sz="2058" dirty="0"/>
          </a:p>
        </p:txBody>
      </p:sp>
      <p:sp>
        <p:nvSpPr>
          <p:cNvPr id="10" name="Text 7"/>
          <p:cNvSpPr/>
          <p:nvPr/>
        </p:nvSpPr>
        <p:spPr>
          <a:xfrm>
            <a:off x="5955744" y="4390549"/>
            <a:ext cx="2718673" cy="1333024"/>
          </a:xfrm>
          <a:prstGeom prst="rect">
            <a:avLst/>
          </a:prstGeom>
          <a:noFill/>
          <a:ln/>
        </p:spPr>
        <p:txBody>
          <a:bodyPr wrap="squar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Permettre aux utilisateurs d'acquérir de nouvelles connaissances grâce aux échanges.</a:t>
            </a:r>
            <a:endParaRPr lang="en-US" sz="1750" dirty="0"/>
          </a:p>
        </p:txBody>
      </p:sp>
      <p:sp>
        <p:nvSpPr>
          <p:cNvPr id="11" name="Shape 8"/>
          <p:cNvSpPr/>
          <p:nvPr/>
        </p:nvSpPr>
        <p:spPr>
          <a:xfrm>
            <a:off x="9118759" y="3381494"/>
            <a:ext cx="3163014" cy="2564249"/>
          </a:xfrm>
          <a:prstGeom prst="roundRect">
            <a:avLst>
              <a:gd name="adj" fmla="val 2600"/>
            </a:avLst>
          </a:prstGeom>
          <a:solidFill>
            <a:srgbClr val="223D4D"/>
          </a:solidFill>
          <a:ln/>
        </p:spPr>
        <p:txBody>
          <a:bodyPr/>
          <a:lstStyle/>
          <a:p>
            <a:endParaRPr lang="fr-FR"/>
          </a:p>
        </p:txBody>
      </p:sp>
      <p:sp>
        <p:nvSpPr>
          <p:cNvPr id="12" name="Text 9"/>
          <p:cNvSpPr/>
          <p:nvPr/>
        </p:nvSpPr>
        <p:spPr>
          <a:xfrm>
            <a:off x="9340929" y="3603665"/>
            <a:ext cx="2718673" cy="653653"/>
          </a:xfrm>
          <a:prstGeom prst="rect">
            <a:avLst/>
          </a:prstGeom>
          <a:noFill/>
          <a:ln/>
        </p:spPr>
        <p:txBody>
          <a:bodyPr wrap="square" rtlCol="0" anchor="t"/>
          <a:lstStyle/>
          <a:p>
            <a:pPr marL="0" indent="0">
              <a:lnSpc>
                <a:spcPts val="2573"/>
              </a:lnSpc>
              <a:buNone/>
            </a:pPr>
            <a:r>
              <a:rPr lang="en-US" sz="2058" dirty="0">
                <a:solidFill>
                  <a:srgbClr val="FFFFFF"/>
                </a:solidFill>
                <a:latin typeface="Unbounded" pitchFamily="34" charset="0"/>
                <a:ea typeface="Unbounded" pitchFamily="34" charset="-122"/>
                <a:cs typeface="Unbounded" pitchFamily="34" charset="-120"/>
              </a:rPr>
              <a:t>Encourager la communauté</a:t>
            </a:r>
            <a:endParaRPr lang="en-US" sz="2058" dirty="0"/>
          </a:p>
        </p:txBody>
      </p:sp>
      <p:sp>
        <p:nvSpPr>
          <p:cNvPr id="13" name="Text 10"/>
          <p:cNvSpPr/>
          <p:nvPr/>
        </p:nvSpPr>
        <p:spPr>
          <a:xfrm>
            <a:off x="9340929" y="4390549"/>
            <a:ext cx="2718673" cy="999768"/>
          </a:xfrm>
          <a:prstGeom prst="rect">
            <a:avLst/>
          </a:prstGeom>
          <a:noFill/>
          <a:ln/>
        </p:spPr>
        <p:txBody>
          <a:bodyPr wrap="squar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Créer un espace où les utilisateurs peuvent se rencontrer et se connecter.</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fr-FR"/>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779407" y="830104"/>
            <a:ext cx="7423547" cy="574238"/>
          </a:xfrm>
          <a:prstGeom prst="rect">
            <a:avLst/>
          </a:prstGeom>
          <a:noFill/>
          <a:ln/>
        </p:spPr>
        <p:txBody>
          <a:bodyPr wrap="none" rtlCol="0" anchor="t"/>
          <a:lstStyle/>
          <a:p>
            <a:pPr marL="0" indent="0">
              <a:lnSpc>
                <a:spcPts val="4522"/>
              </a:lnSpc>
              <a:buNone/>
            </a:pPr>
            <a:r>
              <a:rPr lang="en-US" sz="3618" dirty="0">
                <a:solidFill>
                  <a:srgbClr val="FFFFFF"/>
                </a:solidFill>
                <a:latin typeface="Unbounded" pitchFamily="34" charset="0"/>
                <a:ea typeface="Unbounded" pitchFamily="34" charset="-122"/>
                <a:cs typeface="Unbounded" pitchFamily="34" charset="-120"/>
              </a:rPr>
              <a:t>Nos Problèmes Rencontrés</a:t>
            </a:r>
            <a:endParaRPr lang="en-US" sz="3618" dirty="0"/>
          </a:p>
        </p:txBody>
      </p:sp>
      <p:sp>
        <p:nvSpPr>
          <p:cNvPr id="6" name="Shape 2"/>
          <p:cNvSpPr/>
          <p:nvPr/>
        </p:nvSpPr>
        <p:spPr>
          <a:xfrm>
            <a:off x="5060037" y="1697117"/>
            <a:ext cx="24289" cy="5702379"/>
          </a:xfrm>
          <a:prstGeom prst="rect">
            <a:avLst/>
          </a:prstGeom>
          <a:solidFill>
            <a:srgbClr val="0A988B"/>
          </a:solidFill>
          <a:ln/>
        </p:spPr>
        <p:txBody>
          <a:bodyPr/>
          <a:lstStyle/>
          <a:p>
            <a:endParaRPr lang="fr-FR"/>
          </a:p>
        </p:txBody>
      </p:sp>
      <p:sp>
        <p:nvSpPr>
          <p:cNvPr id="7" name="Shape 3"/>
          <p:cNvSpPr/>
          <p:nvPr/>
        </p:nvSpPr>
        <p:spPr>
          <a:xfrm>
            <a:off x="5291792" y="2124075"/>
            <a:ext cx="683300" cy="24289"/>
          </a:xfrm>
          <a:prstGeom prst="rect">
            <a:avLst/>
          </a:prstGeom>
          <a:solidFill>
            <a:srgbClr val="0A988B"/>
          </a:solidFill>
          <a:ln/>
        </p:spPr>
        <p:txBody>
          <a:bodyPr/>
          <a:lstStyle/>
          <a:p>
            <a:endParaRPr lang="fr-FR"/>
          </a:p>
        </p:txBody>
      </p:sp>
      <p:sp>
        <p:nvSpPr>
          <p:cNvPr id="8" name="Shape 4"/>
          <p:cNvSpPr/>
          <p:nvPr/>
        </p:nvSpPr>
        <p:spPr>
          <a:xfrm>
            <a:off x="4852571" y="1916668"/>
            <a:ext cx="439222" cy="439222"/>
          </a:xfrm>
          <a:prstGeom prst="roundRect">
            <a:avLst>
              <a:gd name="adj" fmla="val 13337"/>
            </a:avLst>
          </a:prstGeom>
          <a:solidFill>
            <a:srgbClr val="223D4D"/>
          </a:solidFill>
          <a:ln/>
        </p:spPr>
        <p:txBody>
          <a:bodyPr/>
          <a:lstStyle/>
          <a:p>
            <a:endParaRPr lang="fr-FR"/>
          </a:p>
        </p:txBody>
      </p:sp>
      <p:sp>
        <p:nvSpPr>
          <p:cNvPr id="9" name="Text 5"/>
          <p:cNvSpPr/>
          <p:nvPr/>
        </p:nvSpPr>
        <p:spPr>
          <a:xfrm>
            <a:off x="5007233" y="1998464"/>
            <a:ext cx="129778" cy="275630"/>
          </a:xfrm>
          <a:prstGeom prst="rect">
            <a:avLst/>
          </a:prstGeom>
          <a:noFill/>
          <a:ln/>
        </p:spPr>
        <p:txBody>
          <a:bodyPr wrap="none" rtlCol="0" anchor="t"/>
          <a:lstStyle/>
          <a:p>
            <a:pPr marL="0" indent="0" algn="ctr">
              <a:lnSpc>
                <a:spcPts val="2171"/>
              </a:lnSpc>
              <a:buNone/>
            </a:pPr>
            <a:r>
              <a:rPr lang="en-US" sz="2171" dirty="0">
                <a:solidFill>
                  <a:srgbClr val="FFFFFF"/>
                </a:solidFill>
                <a:latin typeface="Unbounded" pitchFamily="34" charset="0"/>
                <a:ea typeface="Unbounded" pitchFamily="34" charset="-122"/>
                <a:cs typeface="Unbounded" pitchFamily="34" charset="-120"/>
              </a:rPr>
              <a:t>1</a:t>
            </a:r>
            <a:endParaRPr lang="en-US" sz="2171" dirty="0"/>
          </a:p>
        </p:txBody>
      </p:sp>
      <p:sp>
        <p:nvSpPr>
          <p:cNvPr id="10" name="Text 6"/>
          <p:cNvSpPr/>
          <p:nvPr/>
        </p:nvSpPr>
        <p:spPr>
          <a:xfrm>
            <a:off x="6146006" y="1892260"/>
            <a:ext cx="2297073" cy="287060"/>
          </a:xfrm>
          <a:prstGeom prst="rect">
            <a:avLst/>
          </a:prstGeom>
          <a:noFill/>
          <a:ln/>
        </p:spPr>
        <p:txBody>
          <a:bodyPr wrap="none" rtlCol="0" anchor="t"/>
          <a:lstStyle/>
          <a:p>
            <a:pPr marL="0" indent="0" algn="l">
              <a:lnSpc>
                <a:spcPts val="2261"/>
              </a:lnSpc>
              <a:buNone/>
            </a:pPr>
            <a:r>
              <a:rPr lang="en-US" sz="1809" dirty="0">
                <a:solidFill>
                  <a:srgbClr val="FFFFFF"/>
                </a:solidFill>
                <a:latin typeface="Unbounded" pitchFamily="34" charset="0"/>
                <a:ea typeface="Unbounded" pitchFamily="34" charset="-122"/>
                <a:cs typeface="Unbounded" pitchFamily="34" charset="-120"/>
              </a:rPr>
              <a:t>Le langage Go</a:t>
            </a:r>
            <a:endParaRPr lang="en-US" sz="1809" dirty="0"/>
          </a:p>
        </p:txBody>
      </p:sp>
      <p:sp>
        <p:nvSpPr>
          <p:cNvPr id="11" name="Text 7"/>
          <p:cNvSpPr/>
          <p:nvPr/>
        </p:nvSpPr>
        <p:spPr>
          <a:xfrm>
            <a:off x="6146006" y="2296358"/>
            <a:ext cx="7362587" cy="585788"/>
          </a:xfrm>
          <a:prstGeom prst="rect">
            <a:avLst/>
          </a:prstGeom>
          <a:noFill/>
          <a:ln/>
        </p:spPr>
        <p:txBody>
          <a:bodyPr wrap="square" rtlCol="0" anchor="t"/>
          <a:lstStyle/>
          <a:p>
            <a:pPr marL="0" indent="0" algn="l">
              <a:lnSpc>
                <a:spcPts val="2306"/>
              </a:lnSpc>
              <a:buNone/>
            </a:pPr>
            <a:r>
              <a:rPr lang="en-US" sz="1537" dirty="0">
                <a:solidFill>
                  <a:srgbClr val="CAD6DE"/>
                </a:solidFill>
                <a:latin typeface="Cabin" pitchFamily="34" charset="0"/>
                <a:ea typeface="Cabin" pitchFamily="34" charset="-122"/>
                <a:cs typeface="Cabin" pitchFamily="34" charset="-120"/>
              </a:rPr>
              <a:t>La syntaxe de Go étant différente des langages plus connus. On a vraiment eu du mal et ça nous a énormément retarder dans notre projet.</a:t>
            </a:r>
            <a:endParaRPr lang="en-US" sz="1537" dirty="0"/>
          </a:p>
        </p:txBody>
      </p:sp>
      <p:sp>
        <p:nvSpPr>
          <p:cNvPr id="12" name="Shape 8"/>
          <p:cNvSpPr/>
          <p:nvPr/>
        </p:nvSpPr>
        <p:spPr>
          <a:xfrm>
            <a:off x="5291792" y="3699391"/>
            <a:ext cx="683300" cy="24289"/>
          </a:xfrm>
          <a:prstGeom prst="rect">
            <a:avLst/>
          </a:prstGeom>
          <a:solidFill>
            <a:srgbClr val="0A988B"/>
          </a:solidFill>
          <a:ln/>
        </p:spPr>
        <p:txBody>
          <a:bodyPr/>
          <a:lstStyle/>
          <a:p>
            <a:endParaRPr lang="fr-FR"/>
          </a:p>
        </p:txBody>
      </p:sp>
      <p:sp>
        <p:nvSpPr>
          <p:cNvPr id="13" name="Shape 9"/>
          <p:cNvSpPr/>
          <p:nvPr/>
        </p:nvSpPr>
        <p:spPr>
          <a:xfrm>
            <a:off x="4852571" y="3491984"/>
            <a:ext cx="439222" cy="439222"/>
          </a:xfrm>
          <a:prstGeom prst="roundRect">
            <a:avLst>
              <a:gd name="adj" fmla="val 13337"/>
            </a:avLst>
          </a:prstGeom>
          <a:solidFill>
            <a:srgbClr val="223D4D"/>
          </a:solidFill>
          <a:ln/>
        </p:spPr>
        <p:txBody>
          <a:bodyPr/>
          <a:lstStyle/>
          <a:p>
            <a:endParaRPr lang="fr-FR"/>
          </a:p>
        </p:txBody>
      </p:sp>
      <p:sp>
        <p:nvSpPr>
          <p:cNvPr id="14" name="Text 10"/>
          <p:cNvSpPr/>
          <p:nvPr/>
        </p:nvSpPr>
        <p:spPr>
          <a:xfrm>
            <a:off x="4963418" y="3573780"/>
            <a:ext cx="217408" cy="275630"/>
          </a:xfrm>
          <a:prstGeom prst="rect">
            <a:avLst/>
          </a:prstGeom>
          <a:noFill/>
          <a:ln/>
        </p:spPr>
        <p:txBody>
          <a:bodyPr wrap="none" rtlCol="0" anchor="t"/>
          <a:lstStyle/>
          <a:p>
            <a:pPr marL="0" indent="0" algn="ctr">
              <a:lnSpc>
                <a:spcPts val="2171"/>
              </a:lnSpc>
              <a:buNone/>
            </a:pPr>
            <a:r>
              <a:rPr lang="en-US" sz="2171" dirty="0">
                <a:solidFill>
                  <a:srgbClr val="FFFFFF"/>
                </a:solidFill>
                <a:latin typeface="Unbounded" pitchFamily="34" charset="0"/>
                <a:ea typeface="Unbounded" pitchFamily="34" charset="-122"/>
                <a:cs typeface="Unbounded" pitchFamily="34" charset="-120"/>
              </a:rPr>
              <a:t>2</a:t>
            </a:r>
            <a:endParaRPr lang="en-US" sz="2171" dirty="0"/>
          </a:p>
        </p:txBody>
      </p:sp>
      <p:sp>
        <p:nvSpPr>
          <p:cNvPr id="15" name="Text 11"/>
          <p:cNvSpPr/>
          <p:nvPr/>
        </p:nvSpPr>
        <p:spPr>
          <a:xfrm>
            <a:off x="6146006" y="3467576"/>
            <a:ext cx="2829282" cy="287060"/>
          </a:xfrm>
          <a:prstGeom prst="rect">
            <a:avLst/>
          </a:prstGeom>
          <a:noFill/>
          <a:ln/>
        </p:spPr>
        <p:txBody>
          <a:bodyPr wrap="none" rtlCol="0" anchor="t"/>
          <a:lstStyle/>
          <a:p>
            <a:pPr marL="0" indent="0" algn="l">
              <a:lnSpc>
                <a:spcPts val="2261"/>
              </a:lnSpc>
              <a:buNone/>
            </a:pPr>
            <a:r>
              <a:rPr lang="en-US" sz="1809" dirty="0">
                <a:solidFill>
                  <a:srgbClr val="FFFFFF"/>
                </a:solidFill>
                <a:latin typeface="Unbounded" pitchFamily="34" charset="0"/>
                <a:ea typeface="Unbounded" pitchFamily="34" charset="-122"/>
                <a:cs typeface="Unbounded" pitchFamily="34" charset="-120"/>
              </a:rPr>
              <a:t>Les branches Github</a:t>
            </a:r>
            <a:endParaRPr lang="en-US" sz="1809" dirty="0"/>
          </a:p>
        </p:txBody>
      </p:sp>
      <p:sp>
        <p:nvSpPr>
          <p:cNvPr id="16" name="Text 12"/>
          <p:cNvSpPr/>
          <p:nvPr/>
        </p:nvSpPr>
        <p:spPr>
          <a:xfrm>
            <a:off x="6146006" y="3871674"/>
            <a:ext cx="7362587" cy="585788"/>
          </a:xfrm>
          <a:prstGeom prst="rect">
            <a:avLst/>
          </a:prstGeom>
          <a:noFill/>
          <a:ln/>
        </p:spPr>
        <p:txBody>
          <a:bodyPr wrap="square" rtlCol="0" anchor="t"/>
          <a:lstStyle/>
          <a:p>
            <a:pPr marL="0" indent="0" algn="l">
              <a:lnSpc>
                <a:spcPts val="2306"/>
              </a:lnSpc>
              <a:buNone/>
            </a:pPr>
            <a:r>
              <a:rPr lang="en-US" sz="1537" dirty="0">
                <a:solidFill>
                  <a:srgbClr val="CAD6DE"/>
                </a:solidFill>
                <a:latin typeface="Cabin" pitchFamily="34" charset="0"/>
                <a:ea typeface="Cabin" pitchFamily="34" charset="-122"/>
                <a:cs typeface="Cabin" pitchFamily="34" charset="-120"/>
              </a:rPr>
              <a:t>Nous avons rencontré des difficultés avec les branches Git, ce qui a compliqué nos pushs. Nous avons dû changer de dépôt GitHub à deux reprises pour résoudre ce problème.</a:t>
            </a:r>
            <a:endParaRPr lang="en-US" sz="1537" dirty="0"/>
          </a:p>
        </p:txBody>
      </p:sp>
      <p:sp>
        <p:nvSpPr>
          <p:cNvPr id="17" name="Shape 13"/>
          <p:cNvSpPr/>
          <p:nvPr/>
        </p:nvSpPr>
        <p:spPr>
          <a:xfrm>
            <a:off x="5291792" y="5274707"/>
            <a:ext cx="683300" cy="24289"/>
          </a:xfrm>
          <a:prstGeom prst="rect">
            <a:avLst/>
          </a:prstGeom>
          <a:solidFill>
            <a:srgbClr val="0A988B"/>
          </a:solidFill>
          <a:ln/>
        </p:spPr>
        <p:txBody>
          <a:bodyPr/>
          <a:lstStyle/>
          <a:p>
            <a:endParaRPr lang="fr-FR"/>
          </a:p>
        </p:txBody>
      </p:sp>
      <p:sp>
        <p:nvSpPr>
          <p:cNvPr id="18" name="Shape 14"/>
          <p:cNvSpPr/>
          <p:nvPr/>
        </p:nvSpPr>
        <p:spPr>
          <a:xfrm>
            <a:off x="4852571" y="5067300"/>
            <a:ext cx="439222" cy="439222"/>
          </a:xfrm>
          <a:prstGeom prst="roundRect">
            <a:avLst>
              <a:gd name="adj" fmla="val 13337"/>
            </a:avLst>
          </a:prstGeom>
          <a:solidFill>
            <a:srgbClr val="223D4D"/>
          </a:solidFill>
          <a:ln/>
        </p:spPr>
        <p:txBody>
          <a:bodyPr/>
          <a:lstStyle/>
          <a:p>
            <a:endParaRPr lang="fr-FR"/>
          </a:p>
        </p:txBody>
      </p:sp>
      <p:sp>
        <p:nvSpPr>
          <p:cNvPr id="19" name="Text 15"/>
          <p:cNvSpPr/>
          <p:nvPr/>
        </p:nvSpPr>
        <p:spPr>
          <a:xfrm>
            <a:off x="4961394" y="5149096"/>
            <a:ext cx="221575" cy="275630"/>
          </a:xfrm>
          <a:prstGeom prst="rect">
            <a:avLst/>
          </a:prstGeom>
          <a:noFill/>
          <a:ln/>
        </p:spPr>
        <p:txBody>
          <a:bodyPr wrap="none" rtlCol="0" anchor="t"/>
          <a:lstStyle/>
          <a:p>
            <a:pPr marL="0" indent="0" algn="ctr">
              <a:lnSpc>
                <a:spcPts val="2171"/>
              </a:lnSpc>
              <a:buNone/>
            </a:pPr>
            <a:r>
              <a:rPr lang="en-US" sz="2171" dirty="0">
                <a:solidFill>
                  <a:srgbClr val="FFFFFF"/>
                </a:solidFill>
                <a:latin typeface="Unbounded" pitchFamily="34" charset="0"/>
                <a:ea typeface="Unbounded" pitchFamily="34" charset="-122"/>
                <a:cs typeface="Unbounded" pitchFamily="34" charset="-120"/>
              </a:rPr>
              <a:t>3</a:t>
            </a:r>
            <a:endParaRPr lang="en-US" sz="2171" dirty="0"/>
          </a:p>
        </p:txBody>
      </p:sp>
      <p:sp>
        <p:nvSpPr>
          <p:cNvPr id="20" name="Text 16"/>
          <p:cNvSpPr/>
          <p:nvPr/>
        </p:nvSpPr>
        <p:spPr>
          <a:xfrm>
            <a:off x="6146006" y="5042892"/>
            <a:ext cx="2606159" cy="287060"/>
          </a:xfrm>
          <a:prstGeom prst="rect">
            <a:avLst/>
          </a:prstGeom>
          <a:noFill/>
          <a:ln/>
        </p:spPr>
        <p:txBody>
          <a:bodyPr wrap="none" rtlCol="0" anchor="t"/>
          <a:lstStyle/>
          <a:p>
            <a:pPr marL="0" indent="0" algn="l">
              <a:lnSpc>
                <a:spcPts val="2261"/>
              </a:lnSpc>
              <a:buNone/>
            </a:pPr>
            <a:r>
              <a:rPr lang="en-US" sz="1809" dirty="0">
                <a:solidFill>
                  <a:srgbClr val="FFFFFF"/>
                </a:solidFill>
                <a:latin typeface="Unbounded" pitchFamily="34" charset="0"/>
                <a:ea typeface="Unbounded" pitchFamily="34" charset="-122"/>
                <a:cs typeface="Unbounded" pitchFamily="34" charset="-120"/>
              </a:rPr>
              <a:t>Langage SQL et JS</a:t>
            </a:r>
            <a:endParaRPr lang="en-US" sz="1809" dirty="0"/>
          </a:p>
        </p:txBody>
      </p:sp>
      <p:sp>
        <p:nvSpPr>
          <p:cNvPr id="21" name="Text 17"/>
          <p:cNvSpPr/>
          <p:nvPr/>
        </p:nvSpPr>
        <p:spPr>
          <a:xfrm>
            <a:off x="6146006" y="5446990"/>
            <a:ext cx="7362587" cy="1757363"/>
          </a:xfrm>
          <a:prstGeom prst="rect">
            <a:avLst/>
          </a:prstGeom>
          <a:noFill/>
          <a:ln/>
        </p:spPr>
        <p:txBody>
          <a:bodyPr wrap="square" rtlCol="0" anchor="t"/>
          <a:lstStyle/>
          <a:p>
            <a:pPr marL="0" indent="0" algn="l">
              <a:lnSpc>
                <a:spcPts val="2306"/>
              </a:lnSpc>
              <a:buNone/>
            </a:pPr>
            <a:r>
              <a:rPr lang="en-US" sz="1537" dirty="0">
                <a:solidFill>
                  <a:srgbClr val="CAD6DE"/>
                </a:solidFill>
                <a:latin typeface="Cabin" pitchFamily="34" charset="0"/>
                <a:ea typeface="Cabin" pitchFamily="34" charset="-122"/>
                <a:cs typeface="Cabin" pitchFamily="34" charset="-120"/>
              </a:rPr>
              <a:t>En raison de notre manque de familiarité préalable avec certains aspects spécifiques de SQL et de JavaScript, nous avons dû recourir activement à des recherches en ligne et solliciter l'aide de personnes expérimentées en informatique. Ces démarches ont été essentielles pour surmonter les obstacles techniques rencontrés lors du développement, en nous permettant d'acquérir les connaissances nécessaires pour résoudre efficacement les problèmes liés à la syntaxe SQL complexe et à la gestion des événements JavaScript.</a:t>
            </a:r>
            <a:endParaRPr lang="en-US" sz="1537"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fr-FR"/>
          </a:p>
        </p:txBody>
      </p:sp>
      <p:sp>
        <p:nvSpPr>
          <p:cNvPr id="4" name="Text 1"/>
          <p:cNvSpPr/>
          <p:nvPr/>
        </p:nvSpPr>
        <p:spPr>
          <a:xfrm>
            <a:off x="2348389" y="2636044"/>
            <a:ext cx="5799534" cy="653415"/>
          </a:xfrm>
          <a:prstGeom prst="rect">
            <a:avLst/>
          </a:prstGeom>
          <a:noFill/>
          <a:ln/>
        </p:spPr>
        <p:txBody>
          <a:bodyPr wrap="none" rtlCol="0" anchor="t"/>
          <a:lstStyle/>
          <a:p>
            <a:pPr marL="0" indent="0">
              <a:lnSpc>
                <a:spcPts val="5146"/>
              </a:lnSpc>
              <a:buNone/>
            </a:pPr>
            <a:r>
              <a:rPr lang="en-US" sz="4117" dirty="0">
                <a:solidFill>
                  <a:srgbClr val="FFFFFF"/>
                </a:solidFill>
                <a:latin typeface="Unbounded" pitchFamily="34" charset="0"/>
                <a:ea typeface="Unbounded" pitchFamily="34" charset="-122"/>
                <a:cs typeface="Unbounded" pitchFamily="34" charset="-120"/>
              </a:rPr>
              <a:t>Rôle du HTML/CSS</a:t>
            </a:r>
            <a:endParaRPr lang="en-US" sz="4117" dirty="0"/>
          </a:p>
        </p:txBody>
      </p:sp>
      <p:sp>
        <p:nvSpPr>
          <p:cNvPr id="5" name="Text 2"/>
          <p:cNvSpPr/>
          <p:nvPr/>
        </p:nvSpPr>
        <p:spPr>
          <a:xfrm>
            <a:off x="2348389" y="3844885"/>
            <a:ext cx="2614017" cy="326827"/>
          </a:xfrm>
          <a:prstGeom prst="rect">
            <a:avLst/>
          </a:prstGeom>
          <a:noFill/>
          <a:ln/>
        </p:spPr>
        <p:txBody>
          <a:bodyPr wrap="none" rtlCol="0" anchor="t"/>
          <a:lstStyle/>
          <a:p>
            <a:pPr marL="0" indent="0">
              <a:lnSpc>
                <a:spcPts val="2573"/>
              </a:lnSpc>
              <a:buNone/>
            </a:pPr>
            <a:r>
              <a:rPr lang="en-US" sz="2058" dirty="0">
                <a:solidFill>
                  <a:srgbClr val="FFFFFF"/>
                </a:solidFill>
                <a:latin typeface="Unbounded" pitchFamily="34" charset="0"/>
                <a:ea typeface="Unbounded" pitchFamily="34" charset="-122"/>
                <a:cs typeface="Unbounded" pitchFamily="34" charset="-120"/>
              </a:rPr>
              <a:t>Structure</a:t>
            </a:r>
            <a:endParaRPr lang="en-US" sz="2058" dirty="0"/>
          </a:p>
        </p:txBody>
      </p:sp>
      <p:sp>
        <p:nvSpPr>
          <p:cNvPr id="6" name="Text 3"/>
          <p:cNvSpPr/>
          <p:nvPr/>
        </p:nvSpPr>
        <p:spPr>
          <a:xfrm>
            <a:off x="2348389" y="4393883"/>
            <a:ext cx="2949416" cy="999768"/>
          </a:xfrm>
          <a:prstGeom prst="rect">
            <a:avLst/>
          </a:prstGeom>
          <a:noFill/>
          <a:ln/>
        </p:spPr>
        <p:txBody>
          <a:bodyPr wrap="squar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HTML définit la structure et l'organisation du contenu du forum.</a:t>
            </a:r>
            <a:endParaRPr lang="en-US" sz="1750" dirty="0"/>
          </a:p>
        </p:txBody>
      </p:sp>
      <p:sp>
        <p:nvSpPr>
          <p:cNvPr id="7" name="Text 4"/>
          <p:cNvSpPr/>
          <p:nvPr/>
        </p:nvSpPr>
        <p:spPr>
          <a:xfrm>
            <a:off x="5847398" y="3844885"/>
            <a:ext cx="2614017" cy="326827"/>
          </a:xfrm>
          <a:prstGeom prst="rect">
            <a:avLst/>
          </a:prstGeom>
          <a:noFill/>
          <a:ln/>
        </p:spPr>
        <p:txBody>
          <a:bodyPr wrap="none" rtlCol="0" anchor="t"/>
          <a:lstStyle/>
          <a:p>
            <a:pPr marL="0" indent="0">
              <a:lnSpc>
                <a:spcPts val="2573"/>
              </a:lnSpc>
              <a:buNone/>
            </a:pPr>
            <a:r>
              <a:rPr lang="en-US" sz="2058" dirty="0">
                <a:solidFill>
                  <a:srgbClr val="FFFFFF"/>
                </a:solidFill>
                <a:latin typeface="Unbounded" pitchFamily="34" charset="0"/>
                <a:ea typeface="Unbounded" pitchFamily="34" charset="-122"/>
                <a:cs typeface="Unbounded" pitchFamily="34" charset="-120"/>
              </a:rPr>
              <a:t>Présentation</a:t>
            </a:r>
            <a:endParaRPr lang="en-US" sz="2058" dirty="0"/>
          </a:p>
        </p:txBody>
      </p:sp>
      <p:sp>
        <p:nvSpPr>
          <p:cNvPr id="8" name="Text 5"/>
          <p:cNvSpPr/>
          <p:nvPr/>
        </p:nvSpPr>
        <p:spPr>
          <a:xfrm>
            <a:off x="5847398" y="4393883"/>
            <a:ext cx="2949416" cy="666512"/>
          </a:xfrm>
          <a:prstGeom prst="rect">
            <a:avLst/>
          </a:prstGeom>
          <a:noFill/>
          <a:ln/>
        </p:spPr>
        <p:txBody>
          <a:bodyPr wrap="squar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CSS permet de donner un style épuré et cohérent à l'interface.</a:t>
            </a:r>
            <a:endParaRPr lang="en-US" sz="1750" dirty="0"/>
          </a:p>
        </p:txBody>
      </p:sp>
      <p:sp>
        <p:nvSpPr>
          <p:cNvPr id="9" name="Text 6"/>
          <p:cNvSpPr/>
          <p:nvPr/>
        </p:nvSpPr>
        <p:spPr>
          <a:xfrm>
            <a:off x="9346406" y="3844885"/>
            <a:ext cx="2614017" cy="326827"/>
          </a:xfrm>
          <a:prstGeom prst="rect">
            <a:avLst/>
          </a:prstGeom>
          <a:noFill/>
          <a:ln/>
        </p:spPr>
        <p:txBody>
          <a:bodyPr wrap="none" rtlCol="0" anchor="t"/>
          <a:lstStyle/>
          <a:p>
            <a:pPr marL="0" indent="0">
              <a:lnSpc>
                <a:spcPts val="2573"/>
              </a:lnSpc>
              <a:buNone/>
            </a:pPr>
            <a:r>
              <a:rPr lang="en-US" sz="2058" dirty="0">
                <a:solidFill>
                  <a:srgbClr val="FFFFFF"/>
                </a:solidFill>
                <a:latin typeface="Unbounded" pitchFamily="34" charset="0"/>
                <a:ea typeface="Unbounded" pitchFamily="34" charset="-122"/>
                <a:cs typeface="Unbounded" pitchFamily="34" charset="-120"/>
              </a:rPr>
              <a:t>Interactivité</a:t>
            </a:r>
            <a:endParaRPr lang="en-US" sz="2058" dirty="0"/>
          </a:p>
        </p:txBody>
      </p:sp>
      <p:sp>
        <p:nvSpPr>
          <p:cNvPr id="10" name="Text 7"/>
          <p:cNvSpPr/>
          <p:nvPr/>
        </p:nvSpPr>
        <p:spPr>
          <a:xfrm>
            <a:off x="9346406" y="4393883"/>
            <a:ext cx="2949416" cy="999768"/>
          </a:xfrm>
          <a:prstGeom prst="rect">
            <a:avLst/>
          </a:prstGeom>
          <a:noFill/>
          <a:ln/>
        </p:spPr>
        <p:txBody>
          <a:bodyPr wrap="squar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HTML et CSS permettent de créer une expérience utilisateur interactive.</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fr-FR"/>
          </a:p>
        </p:txBody>
      </p:sp>
      <p:pic>
        <p:nvPicPr>
          <p:cNvPr id="4" name="Image 1" descr="preencoded.png"/>
          <p:cNvPicPr>
            <a:picLocks noChangeAspect="1"/>
          </p:cNvPicPr>
          <p:nvPr/>
        </p:nvPicPr>
        <p:blipFill>
          <a:blip r:embed="rId4"/>
          <a:stretch>
            <a:fillRect/>
          </a:stretch>
        </p:blipFill>
        <p:spPr>
          <a:xfrm>
            <a:off x="0" y="0"/>
            <a:ext cx="3657600" cy="8229600"/>
          </a:xfrm>
          <a:prstGeom prst="rect">
            <a:avLst/>
          </a:prstGeom>
        </p:spPr>
      </p:pic>
      <p:sp>
        <p:nvSpPr>
          <p:cNvPr id="5" name="Text 1"/>
          <p:cNvSpPr/>
          <p:nvPr/>
        </p:nvSpPr>
        <p:spPr>
          <a:xfrm>
            <a:off x="4490799" y="2300526"/>
            <a:ext cx="6197918" cy="653415"/>
          </a:xfrm>
          <a:prstGeom prst="rect">
            <a:avLst/>
          </a:prstGeom>
          <a:noFill/>
          <a:ln/>
        </p:spPr>
        <p:txBody>
          <a:bodyPr wrap="none" rtlCol="0" anchor="t"/>
          <a:lstStyle/>
          <a:p>
            <a:pPr marL="0" indent="0">
              <a:lnSpc>
                <a:spcPts val="5146"/>
              </a:lnSpc>
              <a:buNone/>
            </a:pPr>
            <a:r>
              <a:rPr lang="en-US" sz="4117" dirty="0">
                <a:solidFill>
                  <a:srgbClr val="FFFFFF"/>
                </a:solidFill>
                <a:latin typeface="Unbounded" pitchFamily="34" charset="0"/>
                <a:ea typeface="Unbounded" pitchFamily="34" charset="-122"/>
                <a:cs typeface="Unbounded" pitchFamily="34" charset="-120"/>
              </a:rPr>
              <a:t>Rôle du Langage Go</a:t>
            </a:r>
            <a:endParaRPr lang="en-US" sz="4117" dirty="0"/>
          </a:p>
        </p:txBody>
      </p:sp>
      <p:sp>
        <p:nvSpPr>
          <p:cNvPr id="6" name="Shape 2"/>
          <p:cNvSpPr/>
          <p:nvPr/>
        </p:nvSpPr>
        <p:spPr>
          <a:xfrm>
            <a:off x="4490799" y="3537109"/>
            <a:ext cx="499943" cy="499943"/>
          </a:xfrm>
          <a:prstGeom prst="roundRect">
            <a:avLst>
              <a:gd name="adj" fmla="val 13333"/>
            </a:avLst>
          </a:prstGeom>
          <a:solidFill>
            <a:srgbClr val="223D4D"/>
          </a:solidFill>
          <a:ln/>
        </p:spPr>
        <p:txBody>
          <a:bodyPr/>
          <a:lstStyle/>
          <a:p>
            <a:endParaRPr lang="fr-FR"/>
          </a:p>
        </p:txBody>
      </p:sp>
      <p:sp>
        <p:nvSpPr>
          <p:cNvPr id="7" name="Text 3"/>
          <p:cNvSpPr/>
          <p:nvPr/>
        </p:nvSpPr>
        <p:spPr>
          <a:xfrm>
            <a:off x="4666893" y="3630216"/>
            <a:ext cx="147757" cy="313730"/>
          </a:xfrm>
          <a:prstGeom prst="rect">
            <a:avLst/>
          </a:prstGeom>
          <a:noFill/>
          <a:ln/>
        </p:spPr>
        <p:txBody>
          <a:bodyPr wrap="none" rtlCol="0" anchor="t"/>
          <a:lstStyle/>
          <a:p>
            <a:pPr marL="0" indent="0" algn="ctr">
              <a:lnSpc>
                <a:spcPts val="2470"/>
              </a:lnSpc>
              <a:buNone/>
            </a:pPr>
            <a:r>
              <a:rPr lang="en-US" sz="2470" dirty="0">
                <a:solidFill>
                  <a:srgbClr val="FFFFFF"/>
                </a:solidFill>
                <a:latin typeface="Unbounded" pitchFamily="34" charset="0"/>
                <a:ea typeface="Unbounded" pitchFamily="34" charset="-122"/>
                <a:cs typeface="Unbounded" pitchFamily="34" charset="-120"/>
              </a:rPr>
              <a:t>1</a:t>
            </a:r>
            <a:endParaRPr lang="en-US" sz="2470" dirty="0"/>
          </a:p>
        </p:txBody>
      </p:sp>
      <p:sp>
        <p:nvSpPr>
          <p:cNvPr id="8" name="Text 4"/>
          <p:cNvSpPr/>
          <p:nvPr/>
        </p:nvSpPr>
        <p:spPr>
          <a:xfrm>
            <a:off x="5212913" y="3537109"/>
            <a:ext cx="3809643" cy="326827"/>
          </a:xfrm>
          <a:prstGeom prst="rect">
            <a:avLst/>
          </a:prstGeom>
          <a:noFill/>
          <a:ln/>
        </p:spPr>
        <p:txBody>
          <a:bodyPr wrap="none" rtlCol="0" anchor="t"/>
          <a:lstStyle/>
          <a:p>
            <a:pPr marL="0" indent="0">
              <a:lnSpc>
                <a:spcPts val="2573"/>
              </a:lnSpc>
              <a:buNone/>
            </a:pPr>
            <a:r>
              <a:rPr lang="en-US" sz="2058" dirty="0">
                <a:solidFill>
                  <a:srgbClr val="FFFFFF"/>
                </a:solidFill>
                <a:latin typeface="Unbounded" pitchFamily="34" charset="0"/>
                <a:ea typeface="Unbounded" pitchFamily="34" charset="-122"/>
                <a:cs typeface="Unbounded" pitchFamily="34" charset="-120"/>
              </a:rPr>
              <a:t>Traitement des Données</a:t>
            </a:r>
            <a:endParaRPr lang="en-US" sz="2058" dirty="0"/>
          </a:p>
        </p:txBody>
      </p:sp>
      <p:sp>
        <p:nvSpPr>
          <p:cNvPr id="9" name="Text 5"/>
          <p:cNvSpPr/>
          <p:nvPr/>
        </p:nvSpPr>
        <p:spPr>
          <a:xfrm>
            <a:off x="5212913" y="3997166"/>
            <a:ext cx="3820001" cy="666512"/>
          </a:xfrm>
          <a:prstGeom prst="rect">
            <a:avLst/>
          </a:prstGeom>
          <a:noFill/>
          <a:ln/>
        </p:spPr>
        <p:txBody>
          <a:bodyPr wrap="squar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Go gère efficacement le stockage et la récupération des discussions.</a:t>
            </a:r>
            <a:endParaRPr lang="en-US" sz="1750" dirty="0"/>
          </a:p>
        </p:txBody>
      </p:sp>
      <p:sp>
        <p:nvSpPr>
          <p:cNvPr id="10" name="Shape 6"/>
          <p:cNvSpPr/>
          <p:nvPr/>
        </p:nvSpPr>
        <p:spPr>
          <a:xfrm>
            <a:off x="9255085" y="3537109"/>
            <a:ext cx="499943" cy="499943"/>
          </a:xfrm>
          <a:prstGeom prst="roundRect">
            <a:avLst>
              <a:gd name="adj" fmla="val 13333"/>
            </a:avLst>
          </a:prstGeom>
          <a:solidFill>
            <a:srgbClr val="223D4D"/>
          </a:solidFill>
          <a:ln/>
        </p:spPr>
        <p:txBody>
          <a:bodyPr/>
          <a:lstStyle/>
          <a:p>
            <a:endParaRPr lang="fr-FR"/>
          </a:p>
        </p:txBody>
      </p:sp>
      <p:sp>
        <p:nvSpPr>
          <p:cNvPr id="11" name="Text 7"/>
          <p:cNvSpPr/>
          <p:nvPr/>
        </p:nvSpPr>
        <p:spPr>
          <a:xfrm>
            <a:off x="9381292" y="3630216"/>
            <a:ext cx="247531" cy="313730"/>
          </a:xfrm>
          <a:prstGeom prst="rect">
            <a:avLst/>
          </a:prstGeom>
          <a:noFill/>
          <a:ln/>
        </p:spPr>
        <p:txBody>
          <a:bodyPr wrap="none" rtlCol="0" anchor="t"/>
          <a:lstStyle/>
          <a:p>
            <a:pPr marL="0" indent="0" algn="ctr">
              <a:lnSpc>
                <a:spcPts val="2470"/>
              </a:lnSpc>
              <a:buNone/>
            </a:pPr>
            <a:r>
              <a:rPr lang="en-US" sz="2470" dirty="0">
                <a:solidFill>
                  <a:srgbClr val="FFFFFF"/>
                </a:solidFill>
                <a:latin typeface="Unbounded" pitchFamily="34" charset="0"/>
                <a:ea typeface="Unbounded" pitchFamily="34" charset="-122"/>
                <a:cs typeface="Unbounded" pitchFamily="34" charset="-120"/>
              </a:rPr>
              <a:t>2</a:t>
            </a:r>
            <a:endParaRPr lang="en-US" sz="2470" dirty="0"/>
          </a:p>
        </p:txBody>
      </p:sp>
      <p:sp>
        <p:nvSpPr>
          <p:cNvPr id="12" name="Text 8"/>
          <p:cNvSpPr/>
          <p:nvPr/>
        </p:nvSpPr>
        <p:spPr>
          <a:xfrm>
            <a:off x="9977199" y="3537109"/>
            <a:ext cx="2614017" cy="326827"/>
          </a:xfrm>
          <a:prstGeom prst="rect">
            <a:avLst/>
          </a:prstGeom>
          <a:noFill/>
          <a:ln/>
        </p:spPr>
        <p:txBody>
          <a:bodyPr wrap="none" rtlCol="0" anchor="t"/>
          <a:lstStyle/>
          <a:p>
            <a:pPr marL="0" indent="0">
              <a:lnSpc>
                <a:spcPts val="2573"/>
              </a:lnSpc>
              <a:buNone/>
            </a:pPr>
            <a:r>
              <a:rPr lang="en-US" sz="2058" dirty="0">
                <a:solidFill>
                  <a:srgbClr val="FFFFFF"/>
                </a:solidFill>
                <a:latin typeface="Unbounded" pitchFamily="34" charset="0"/>
                <a:ea typeface="Unbounded" pitchFamily="34" charset="-122"/>
                <a:cs typeface="Unbounded" pitchFamily="34" charset="-120"/>
              </a:rPr>
              <a:t>Sécurité</a:t>
            </a:r>
            <a:endParaRPr lang="en-US" sz="2058" dirty="0"/>
          </a:p>
        </p:txBody>
      </p:sp>
      <p:sp>
        <p:nvSpPr>
          <p:cNvPr id="13" name="Text 9"/>
          <p:cNvSpPr/>
          <p:nvPr/>
        </p:nvSpPr>
        <p:spPr>
          <a:xfrm>
            <a:off x="9977199" y="3997166"/>
            <a:ext cx="3820001" cy="666512"/>
          </a:xfrm>
          <a:prstGeom prst="rect">
            <a:avLst/>
          </a:prstGeom>
          <a:noFill/>
          <a:ln/>
        </p:spPr>
        <p:txBody>
          <a:bodyPr wrap="squar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Le langage Go assure la protection des données des utilisateurs.</a:t>
            </a:r>
            <a:endParaRPr lang="en-US" sz="1750" dirty="0"/>
          </a:p>
        </p:txBody>
      </p:sp>
      <p:sp>
        <p:nvSpPr>
          <p:cNvPr id="14" name="Shape 10"/>
          <p:cNvSpPr/>
          <p:nvPr/>
        </p:nvSpPr>
        <p:spPr>
          <a:xfrm>
            <a:off x="4490799" y="5135761"/>
            <a:ext cx="499943" cy="499943"/>
          </a:xfrm>
          <a:prstGeom prst="roundRect">
            <a:avLst>
              <a:gd name="adj" fmla="val 13333"/>
            </a:avLst>
          </a:prstGeom>
          <a:solidFill>
            <a:srgbClr val="223D4D"/>
          </a:solidFill>
          <a:ln/>
        </p:spPr>
        <p:txBody>
          <a:bodyPr/>
          <a:lstStyle/>
          <a:p>
            <a:endParaRPr lang="fr-FR"/>
          </a:p>
        </p:txBody>
      </p:sp>
      <p:sp>
        <p:nvSpPr>
          <p:cNvPr id="15" name="Text 11"/>
          <p:cNvSpPr/>
          <p:nvPr/>
        </p:nvSpPr>
        <p:spPr>
          <a:xfrm>
            <a:off x="4614624" y="5228868"/>
            <a:ext cx="252174" cy="313730"/>
          </a:xfrm>
          <a:prstGeom prst="rect">
            <a:avLst/>
          </a:prstGeom>
          <a:noFill/>
          <a:ln/>
        </p:spPr>
        <p:txBody>
          <a:bodyPr wrap="none" rtlCol="0" anchor="t"/>
          <a:lstStyle/>
          <a:p>
            <a:pPr marL="0" indent="0" algn="ctr">
              <a:lnSpc>
                <a:spcPts val="2470"/>
              </a:lnSpc>
              <a:buNone/>
            </a:pPr>
            <a:r>
              <a:rPr lang="en-US" sz="2470" dirty="0">
                <a:solidFill>
                  <a:srgbClr val="FFFFFF"/>
                </a:solidFill>
                <a:latin typeface="Unbounded" pitchFamily="34" charset="0"/>
                <a:ea typeface="Unbounded" pitchFamily="34" charset="-122"/>
                <a:cs typeface="Unbounded" pitchFamily="34" charset="-120"/>
              </a:rPr>
              <a:t>3</a:t>
            </a:r>
            <a:endParaRPr lang="en-US" sz="2470" dirty="0"/>
          </a:p>
        </p:txBody>
      </p:sp>
      <p:sp>
        <p:nvSpPr>
          <p:cNvPr id="16" name="Text 12"/>
          <p:cNvSpPr/>
          <p:nvPr/>
        </p:nvSpPr>
        <p:spPr>
          <a:xfrm>
            <a:off x="5212913" y="5135761"/>
            <a:ext cx="2614017" cy="326827"/>
          </a:xfrm>
          <a:prstGeom prst="rect">
            <a:avLst/>
          </a:prstGeom>
          <a:noFill/>
          <a:ln/>
        </p:spPr>
        <p:txBody>
          <a:bodyPr wrap="none" rtlCol="0" anchor="t"/>
          <a:lstStyle/>
          <a:p>
            <a:pPr marL="0" indent="0">
              <a:lnSpc>
                <a:spcPts val="2573"/>
              </a:lnSpc>
              <a:buNone/>
            </a:pPr>
            <a:r>
              <a:rPr lang="en-US" sz="2058" dirty="0">
                <a:solidFill>
                  <a:srgbClr val="FFFFFF"/>
                </a:solidFill>
                <a:latin typeface="Unbounded" pitchFamily="34" charset="0"/>
                <a:ea typeface="Unbounded" pitchFamily="34" charset="-122"/>
                <a:cs typeface="Unbounded" pitchFamily="34" charset="-120"/>
              </a:rPr>
              <a:t>Évolution</a:t>
            </a:r>
            <a:endParaRPr lang="en-US" sz="2058" dirty="0"/>
          </a:p>
        </p:txBody>
      </p:sp>
      <p:sp>
        <p:nvSpPr>
          <p:cNvPr id="17" name="Text 13"/>
          <p:cNvSpPr/>
          <p:nvPr/>
        </p:nvSpPr>
        <p:spPr>
          <a:xfrm>
            <a:off x="5212913" y="5595818"/>
            <a:ext cx="8584287" cy="333256"/>
          </a:xfrm>
          <a:prstGeom prst="rect">
            <a:avLst/>
          </a:prstGeom>
          <a:noFill/>
          <a:ln/>
        </p:spPr>
        <p:txBody>
          <a:bodyPr wrap="non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Go permet de faire évoluer le forum et d'ajouter de nouvelles fonctionnalités.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fr-FR"/>
          </a:p>
        </p:txBody>
      </p:sp>
      <p:sp>
        <p:nvSpPr>
          <p:cNvPr id="4" name="Text 1"/>
          <p:cNvSpPr/>
          <p:nvPr/>
        </p:nvSpPr>
        <p:spPr>
          <a:xfrm>
            <a:off x="2348389" y="2117169"/>
            <a:ext cx="7887057" cy="653415"/>
          </a:xfrm>
          <a:prstGeom prst="rect">
            <a:avLst/>
          </a:prstGeom>
          <a:noFill/>
          <a:ln/>
        </p:spPr>
        <p:txBody>
          <a:bodyPr wrap="none" rtlCol="0" anchor="t"/>
          <a:lstStyle/>
          <a:p>
            <a:pPr marL="0" indent="0">
              <a:lnSpc>
                <a:spcPts val="5146"/>
              </a:lnSpc>
              <a:buNone/>
            </a:pPr>
            <a:r>
              <a:rPr lang="en-US" sz="4117" dirty="0">
                <a:solidFill>
                  <a:srgbClr val="FFFFFF"/>
                </a:solidFill>
                <a:latin typeface="Unbounded" pitchFamily="34" charset="0"/>
                <a:ea typeface="Unbounded" pitchFamily="34" charset="-122"/>
                <a:cs typeface="Unbounded" pitchFamily="34" charset="-120"/>
              </a:rPr>
              <a:t>Se démarquer des autres</a:t>
            </a:r>
            <a:endParaRPr lang="en-US" sz="4117" dirty="0"/>
          </a:p>
        </p:txBody>
      </p:sp>
      <p:pic>
        <p:nvPicPr>
          <p:cNvPr id="5" name="Image 1" descr="preencoded.png"/>
          <p:cNvPicPr>
            <a:picLocks noChangeAspect="1"/>
          </p:cNvPicPr>
          <p:nvPr/>
        </p:nvPicPr>
        <p:blipFill>
          <a:blip r:embed="rId4"/>
          <a:stretch>
            <a:fillRect/>
          </a:stretch>
        </p:blipFill>
        <p:spPr>
          <a:xfrm>
            <a:off x="2348389" y="3214926"/>
            <a:ext cx="555427" cy="555427"/>
          </a:xfrm>
          <a:prstGeom prst="rect">
            <a:avLst/>
          </a:prstGeom>
        </p:spPr>
      </p:pic>
      <p:sp>
        <p:nvSpPr>
          <p:cNvPr id="6" name="Text 2"/>
          <p:cNvSpPr/>
          <p:nvPr/>
        </p:nvSpPr>
        <p:spPr>
          <a:xfrm>
            <a:off x="2348389" y="3992523"/>
            <a:ext cx="3088958" cy="653653"/>
          </a:xfrm>
          <a:prstGeom prst="rect">
            <a:avLst/>
          </a:prstGeom>
          <a:noFill/>
          <a:ln/>
        </p:spPr>
        <p:txBody>
          <a:bodyPr wrap="square" rtlCol="0" anchor="t"/>
          <a:lstStyle/>
          <a:p>
            <a:pPr marL="0" indent="0" algn="l">
              <a:lnSpc>
                <a:spcPts val="2573"/>
              </a:lnSpc>
              <a:buNone/>
            </a:pPr>
            <a:r>
              <a:rPr lang="en-US" sz="2058" dirty="0">
                <a:solidFill>
                  <a:srgbClr val="FFFFFF"/>
                </a:solidFill>
                <a:latin typeface="Unbounded" pitchFamily="34" charset="0"/>
                <a:ea typeface="Unbounded" pitchFamily="34" charset="-122"/>
                <a:cs typeface="Unbounded" pitchFamily="34" charset="-120"/>
              </a:rPr>
              <a:t>Créez vos propres hashtags</a:t>
            </a:r>
            <a:endParaRPr lang="en-US" sz="2058" dirty="0"/>
          </a:p>
        </p:txBody>
      </p:sp>
      <p:sp>
        <p:nvSpPr>
          <p:cNvPr id="7" name="Text 3"/>
          <p:cNvSpPr/>
          <p:nvPr/>
        </p:nvSpPr>
        <p:spPr>
          <a:xfrm>
            <a:off x="2348389" y="4779407"/>
            <a:ext cx="3088958" cy="999768"/>
          </a:xfrm>
          <a:prstGeom prst="rect">
            <a:avLst/>
          </a:prstGeom>
          <a:noFill/>
          <a:ln/>
        </p:spPr>
        <p:txBody>
          <a:bodyPr wrap="square" rtlCol="0" anchor="t"/>
          <a:lstStyle/>
          <a:p>
            <a:pPr marL="0" indent="0" algn="l">
              <a:lnSpc>
                <a:spcPts val="2624"/>
              </a:lnSpc>
              <a:buNone/>
            </a:pPr>
            <a:r>
              <a:rPr lang="en-US" sz="1750" dirty="0">
                <a:solidFill>
                  <a:srgbClr val="CAD6DE"/>
                </a:solidFill>
                <a:latin typeface="Cabin" pitchFamily="34" charset="0"/>
                <a:ea typeface="Cabin" pitchFamily="34" charset="-122"/>
                <a:cs typeface="Cabin" pitchFamily="34" charset="-120"/>
              </a:rPr>
              <a:t>Chaque utilisateur peut créer et utiliser les hashtags qu'il souhaite pour organiser les discussions.</a:t>
            </a:r>
            <a:endParaRPr lang="en-US" sz="1750" dirty="0"/>
          </a:p>
        </p:txBody>
      </p:sp>
      <p:pic>
        <p:nvPicPr>
          <p:cNvPr id="8" name="Image 2" descr="preencoded.png"/>
          <p:cNvPicPr>
            <a:picLocks noChangeAspect="1"/>
          </p:cNvPicPr>
          <p:nvPr/>
        </p:nvPicPr>
        <p:blipFill>
          <a:blip r:embed="rId5"/>
          <a:stretch>
            <a:fillRect/>
          </a:stretch>
        </p:blipFill>
        <p:spPr>
          <a:xfrm>
            <a:off x="5770602" y="3214926"/>
            <a:ext cx="555427" cy="555427"/>
          </a:xfrm>
          <a:prstGeom prst="rect">
            <a:avLst/>
          </a:prstGeom>
        </p:spPr>
      </p:pic>
      <p:sp>
        <p:nvSpPr>
          <p:cNvPr id="9" name="Text 4"/>
          <p:cNvSpPr/>
          <p:nvPr/>
        </p:nvSpPr>
        <p:spPr>
          <a:xfrm>
            <a:off x="5770602" y="3992523"/>
            <a:ext cx="3088958" cy="653653"/>
          </a:xfrm>
          <a:prstGeom prst="rect">
            <a:avLst/>
          </a:prstGeom>
          <a:noFill/>
          <a:ln/>
        </p:spPr>
        <p:txBody>
          <a:bodyPr wrap="square" rtlCol="0" anchor="t"/>
          <a:lstStyle/>
          <a:p>
            <a:pPr marL="0" indent="0" algn="l">
              <a:lnSpc>
                <a:spcPts val="2573"/>
              </a:lnSpc>
              <a:buNone/>
            </a:pPr>
            <a:r>
              <a:rPr lang="en-US" sz="2058" dirty="0">
                <a:solidFill>
                  <a:srgbClr val="FFFFFF"/>
                </a:solidFill>
                <a:latin typeface="Unbounded" pitchFamily="34" charset="0"/>
                <a:ea typeface="Unbounded" pitchFamily="34" charset="-122"/>
                <a:cs typeface="Unbounded" pitchFamily="34" charset="-120"/>
              </a:rPr>
              <a:t>Liberté d'expression</a:t>
            </a:r>
            <a:endParaRPr lang="en-US" sz="2058" dirty="0"/>
          </a:p>
        </p:txBody>
      </p:sp>
      <p:sp>
        <p:nvSpPr>
          <p:cNvPr id="10" name="Text 5"/>
          <p:cNvSpPr/>
          <p:nvPr/>
        </p:nvSpPr>
        <p:spPr>
          <a:xfrm>
            <a:off x="5770602" y="4779407"/>
            <a:ext cx="3088958" cy="999768"/>
          </a:xfrm>
          <a:prstGeom prst="rect">
            <a:avLst/>
          </a:prstGeom>
          <a:noFill/>
          <a:ln/>
        </p:spPr>
        <p:txBody>
          <a:bodyPr wrap="square" rtlCol="0" anchor="t"/>
          <a:lstStyle/>
          <a:p>
            <a:pPr marL="0" indent="0" algn="l">
              <a:lnSpc>
                <a:spcPts val="2624"/>
              </a:lnSpc>
              <a:buNone/>
            </a:pPr>
            <a:r>
              <a:rPr lang="en-US" sz="1750" dirty="0">
                <a:solidFill>
                  <a:srgbClr val="CAD6DE"/>
                </a:solidFill>
                <a:latin typeface="Cabin" pitchFamily="34" charset="0"/>
                <a:ea typeface="Cabin" pitchFamily="34" charset="-122"/>
                <a:cs typeface="Cabin" pitchFamily="34" charset="-120"/>
              </a:rPr>
              <a:t>Les hashtags permettent une plus grande flexibilité et liberté d'expression pour chacun.</a:t>
            </a:r>
            <a:endParaRPr lang="en-US" sz="1750" dirty="0"/>
          </a:p>
        </p:txBody>
      </p:sp>
      <p:pic>
        <p:nvPicPr>
          <p:cNvPr id="11" name="Image 3" descr="preencoded.png"/>
          <p:cNvPicPr>
            <a:picLocks noChangeAspect="1"/>
          </p:cNvPicPr>
          <p:nvPr/>
        </p:nvPicPr>
        <p:blipFill>
          <a:blip r:embed="rId6"/>
          <a:stretch>
            <a:fillRect/>
          </a:stretch>
        </p:blipFill>
        <p:spPr>
          <a:xfrm>
            <a:off x="9192816" y="3214926"/>
            <a:ext cx="555427" cy="555427"/>
          </a:xfrm>
          <a:prstGeom prst="rect">
            <a:avLst/>
          </a:prstGeom>
        </p:spPr>
      </p:pic>
      <p:sp>
        <p:nvSpPr>
          <p:cNvPr id="12" name="Text 6"/>
          <p:cNvSpPr/>
          <p:nvPr/>
        </p:nvSpPr>
        <p:spPr>
          <a:xfrm>
            <a:off x="9192816" y="3992523"/>
            <a:ext cx="3089077" cy="653653"/>
          </a:xfrm>
          <a:prstGeom prst="rect">
            <a:avLst/>
          </a:prstGeom>
          <a:noFill/>
          <a:ln/>
        </p:spPr>
        <p:txBody>
          <a:bodyPr wrap="square" rtlCol="0" anchor="t"/>
          <a:lstStyle/>
          <a:p>
            <a:pPr marL="0" indent="0" algn="l">
              <a:lnSpc>
                <a:spcPts val="2573"/>
              </a:lnSpc>
              <a:buNone/>
            </a:pPr>
            <a:r>
              <a:rPr lang="en-US" sz="2058" dirty="0">
                <a:solidFill>
                  <a:srgbClr val="FFFFFF"/>
                </a:solidFill>
                <a:latin typeface="Unbounded" pitchFamily="34" charset="0"/>
                <a:ea typeface="Unbounded" pitchFamily="34" charset="-122"/>
                <a:cs typeface="Unbounded" pitchFamily="34" charset="-120"/>
              </a:rPr>
              <a:t>Communauté dynamique</a:t>
            </a:r>
            <a:endParaRPr lang="en-US" sz="2058" dirty="0"/>
          </a:p>
        </p:txBody>
      </p:sp>
      <p:sp>
        <p:nvSpPr>
          <p:cNvPr id="13" name="Text 7"/>
          <p:cNvSpPr/>
          <p:nvPr/>
        </p:nvSpPr>
        <p:spPr>
          <a:xfrm>
            <a:off x="9192816" y="4779407"/>
            <a:ext cx="3089077" cy="1333024"/>
          </a:xfrm>
          <a:prstGeom prst="rect">
            <a:avLst/>
          </a:prstGeom>
          <a:noFill/>
          <a:ln/>
        </p:spPr>
        <p:txBody>
          <a:bodyPr wrap="square" rtlCol="0" anchor="t"/>
          <a:lstStyle/>
          <a:p>
            <a:pPr marL="0" indent="0" algn="l">
              <a:lnSpc>
                <a:spcPts val="2624"/>
              </a:lnSpc>
              <a:buNone/>
            </a:pPr>
            <a:r>
              <a:rPr lang="en-US" sz="1750" dirty="0">
                <a:solidFill>
                  <a:srgbClr val="CAD6DE"/>
                </a:solidFill>
                <a:latin typeface="Cabin" pitchFamily="34" charset="0"/>
                <a:ea typeface="Cabin" pitchFamily="34" charset="-122"/>
                <a:cs typeface="Cabin" pitchFamily="34" charset="-120"/>
              </a:rPr>
              <a:t>Les hashtags favorisent une communauté diverse et engagée, où chacun peut apporter sa touche personnelle.</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fr-FR"/>
          </a:p>
        </p:txBody>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628531"/>
            <a:ext cx="9306401" cy="1306830"/>
          </a:xfrm>
          <a:prstGeom prst="rect">
            <a:avLst/>
          </a:prstGeom>
          <a:noFill/>
          <a:ln/>
        </p:spPr>
        <p:txBody>
          <a:bodyPr wrap="square" rtlCol="0" anchor="t"/>
          <a:lstStyle/>
          <a:p>
            <a:pPr marL="0" indent="0">
              <a:lnSpc>
                <a:spcPts val="5146"/>
              </a:lnSpc>
              <a:buNone/>
            </a:pPr>
            <a:r>
              <a:rPr lang="en-US" sz="4117" dirty="0">
                <a:solidFill>
                  <a:srgbClr val="FFFFFF"/>
                </a:solidFill>
                <a:latin typeface="Unbounded" pitchFamily="34" charset="0"/>
                <a:ea typeface="Unbounded" pitchFamily="34" charset="-122"/>
                <a:cs typeface="Unbounded" pitchFamily="34" charset="-120"/>
              </a:rPr>
              <a:t>Avantages d'un Forum de Discussion</a:t>
            </a:r>
            <a:endParaRPr lang="en-US" sz="4117" dirty="0"/>
          </a:p>
        </p:txBody>
      </p:sp>
      <p:pic>
        <p:nvPicPr>
          <p:cNvPr id="6" name="Image 2" descr="preencoded.png"/>
          <p:cNvPicPr>
            <a:picLocks noChangeAspect="1"/>
          </p:cNvPicPr>
          <p:nvPr/>
        </p:nvPicPr>
        <p:blipFill>
          <a:blip r:embed="rId5"/>
          <a:stretch>
            <a:fillRect/>
          </a:stretch>
        </p:blipFill>
        <p:spPr>
          <a:xfrm>
            <a:off x="833199" y="2268617"/>
            <a:ext cx="1110972" cy="1777484"/>
          </a:xfrm>
          <a:prstGeom prst="rect">
            <a:avLst/>
          </a:prstGeom>
        </p:spPr>
      </p:pic>
      <p:sp>
        <p:nvSpPr>
          <p:cNvPr id="7" name="Text 2"/>
          <p:cNvSpPr/>
          <p:nvPr/>
        </p:nvSpPr>
        <p:spPr>
          <a:xfrm>
            <a:off x="2277428" y="2490788"/>
            <a:ext cx="4223385" cy="326827"/>
          </a:xfrm>
          <a:prstGeom prst="rect">
            <a:avLst/>
          </a:prstGeom>
          <a:noFill/>
          <a:ln/>
        </p:spPr>
        <p:txBody>
          <a:bodyPr wrap="none" rtlCol="0" anchor="t"/>
          <a:lstStyle/>
          <a:p>
            <a:pPr marL="0" indent="0" algn="l">
              <a:lnSpc>
                <a:spcPts val="2573"/>
              </a:lnSpc>
              <a:buNone/>
            </a:pPr>
            <a:r>
              <a:rPr lang="en-US" sz="2058" dirty="0">
                <a:solidFill>
                  <a:srgbClr val="FFFFFF"/>
                </a:solidFill>
                <a:latin typeface="Unbounded" pitchFamily="34" charset="0"/>
                <a:ea typeface="Unbounded" pitchFamily="34" charset="-122"/>
                <a:cs typeface="Unbounded" pitchFamily="34" charset="-120"/>
              </a:rPr>
              <a:t>Partage de Connaissances</a:t>
            </a:r>
            <a:endParaRPr lang="en-US" sz="2058" dirty="0"/>
          </a:p>
        </p:txBody>
      </p:sp>
      <p:sp>
        <p:nvSpPr>
          <p:cNvPr id="8" name="Text 3"/>
          <p:cNvSpPr/>
          <p:nvPr/>
        </p:nvSpPr>
        <p:spPr>
          <a:xfrm>
            <a:off x="2277428" y="2950845"/>
            <a:ext cx="7862173" cy="333256"/>
          </a:xfrm>
          <a:prstGeom prst="rect">
            <a:avLst/>
          </a:prstGeom>
          <a:noFill/>
          <a:ln/>
        </p:spPr>
        <p:txBody>
          <a:bodyPr wrap="none" rtlCol="0" anchor="t"/>
          <a:lstStyle/>
          <a:p>
            <a:pPr marL="0" indent="0" algn="l">
              <a:lnSpc>
                <a:spcPts val="2624"/>
              </a:lnSpc>
              <a:buNone/>
            </a:pPr>
            <a:r>
              <a:rPr lang="en-US" sz="1750" dirty="0">
                <a:solidFill>
                  <a:srgbClr val="CAD6DE"/>
                </a:solidFill>
                <a:latin typeface="Cabin" pitchFamily="34" charset="0"/>
                <a:ea typeface="Cabin" pitchFamily="34" charset="-122"/>
                <a:cs typeface="Cabin" pitchFamily="34" charset="-120"/>
              </a:rPr>
              <a:t>Les utilisateurs peuvent apprendre et s'enrichir mutuellement.</a:t>
            </a:r>
            <a:endParaRPr lang="en-US" sz="1750" dirty="0"/>
          </a:p>
        </p:txBody>
      </p:sp>
      <p:pic>
        <p:nvPicPr>
          <p:cNvPr id="9" name="Image 3" descr="preencoded.png"/>
          <p:cNvPicPr>
            <a:picLocks noChangeAspect="1"/>
          </p:cNvPicPr>
          <p:nvPr/>
        </p:nvPicPr>
        <p:blipFill>
          <a:blip r:embed="rId6"/>
          <a:stretch>
            <a:fillRect/>
          </a:stretch>
        </p:blipFill>
        <p:spPr>
          <a:xfrm>
            <a:off x="833199" y="4046101"/>
            <a:ext cx="1110972" cy="1777484"/>
          </a:xfrm>
          <a:prstGeom prst="rect">
            <a:avLst/>
          </a:prstGeom>
        </p:spPr>
      </p:pic>
      <p:sp>
        <p:nvSpPr>
          <p:cNvPr id="10" name="Text 4"/>
          <p:cNvSpPr/>
          <p:nvPr/>
        </p:nvSpPr>
        <p:spPr>
          <a:xfrm>
            <a:off x="2277428" y="4268272"/>
            <a:ext cx="3829764" cy="326827"/>
          </a:xfrm>
          <a:prstGeom prst="rect">
            <a:avLst/>
          </a:prstGeom>
          <a:noFill/>
          <a:ln/>
        </p:spPr>
        <p:txBody>
          <a:bodyPr wrap="none" rtlCol="0" anchor="t"/>
          <a:lstStyle/>
          <a:p>
            <a:pPr marL="0" indent="0" algn="l">
              <a:lnSpc>
                <a:spcPts val="2573"/>
              </a:lnSpc>
              <a:buNone/>
            </a:pPr>
            <a:r>
              <a:rPr lang="en-US" sz="2058" dirty="0">
                <a:solidFill>
                  <a:srgbClr val="FFFFFF"/>
                </a:solidFill>
                <a:latin typeface="Unbounded" pitchFamily="34" charset="0"/>
                <a:ea typeface="Unbounded" pitchFamily="34" charset="-122"/>
                <a:cs typeface="Unbounded" pitchFamily="34" charset="-120"/>
              </a:rPr>
              <a:t>Résolution de Problèmes</a:t>
            </a:r>
            <a:endParaRPr lang="en-US" sz="2058" dirty="0"/>
          </a:p>
        </p:txBody>
      </p:sp>
      <p:sp>
        <p:nvSpPr>
          <p:cNvPr id="11" name="Text 5"/>
          <p:cNvSpPr/>
          <p:nvPr/>
        </p:nvSpPr>
        <p:spPr>
          <a:xfrm>
            <a:off x="2277428" y="4728329"/>
            <a:ext cx="7862173" cy="333256"/>
          </a:xfrm>
          <a:prstGeom prst="rect">
            <a:avLst/>
          </a:prstGeom>
          <a:noFill/>
          <a:ln/>
        </p:spPr>
        <p:txBody>
          <a:bodyPr wrap="none" rtlCol="0" anchor="t"/>
          <a:lstStyle/>
          <a:p>
            <a:pPr marL="0" indent="0" algn="l">
              <a:lnSpc>
                <a:spcPts val="2624"/>
              </a:lnSpc>
              <a:buNone/>
            </a:pPr>
            <a:r>
              <a:rPr lang="en-US" sz="1750" dirty="0">
                <a:solidFill>
                  <a:srgbClr val="CAD6DE"/>
                </a:solidFill>
                <a:latin typeface="Cabin" pitchFamily="34" charset="0"/>
                <a:ea typeface="Cabin" pitchFamily="34" charset="-122"/>
                <a:cs typeface="Cabin" pitchFamily="34" charset="-120"/>
              </a:rPr>
              <a:t>La communauté peut aider à trouver des solutions aux défis.</a:t>
            </a:r>
            <a:endParaRPr lang="en-US" sz="1750" dirty="0"/>
          </a:p>
        </p:txBody>
      </p:sp>
      <p:pic>
        <p:nvPicPr>
          <p:cNvPr id="12" name="Image 4" descr="preencoded.png"/>
          <p:cNvPicPr>
            <a:picLocks noChangeAspect="1"/>
          </p:cNvPicPr>
          <p:nvPr/>
        </p:nvPicPr>
        <p:blipFill>
          <a:blip r:embed="rId7"/>
          <a:stretch>
            <a:fillRect/>
          </a:stretch>
        </p:blipFill>
        <p:spPr>
          <a:xfrm>
            <a:off x="833199" y="5823585"/>
            <a:ext cx="1110972" cy="1777484"/>
          </a:xfrm>
          <a:prstGeom prst="rect">
            <a:avLst/>
          </a:prstGeom>
        </p:spPr>
      </p:pic>
      <p:sp>
        <p:nvSpPr>
          <p:cNvPr id="13" name="Text 6"/>
          <p:cNvSpPr/>
          <p:nvPr/>
        </p:nvSpPr>
        <p:spPr>
          <a:xfrm>
            <a:off x="2277428" y="6045756"/>
            <a:ext cx="2838450" cy="326827"/>
          </a:xfrm>
          <a:prstGeom prst="rect">
            <a:avLst/>
          </a:prstGeom>
          <a:noFill/>
          <a:ln/>
        </p:spPr>
        <p:txBody>
          <a:bodyPr wrap="none" rtlCol="0" anchor="t"/>
          <a:lstStyle/>
          <a:p>
            <a:pPr marL="0" indent="0" algn="l">
              <a:lnSpc>
                <a:spcPts val="2573"/>
              </a:lnSpc>
              <a:buNone/>
            </a:pPr>
            <a:r>
              <a:rPr lang="en-US" sz="2058" dirty="0">
                <a:solidFill>
                  <a:srgbClr val="FFFFFF"/>
                </a:solidFill>
                <a:latin typeface="Unbounded" pitchFamily="34" charset="0"/>
                <a:ea typeface="Unbounded" pitchFamily="34" charset="-122"/>
                <a:cs typeface="Unbounded" pitchFamily="34" charset="-120"/>
              </a:rPr>
              <a:t>Connexion Sociale</a:t>
            </a:r>
            <a:endParaRPr lang="en-US" sz="2058" dirty="0"/>
          </a:p>
        </p:txBody>
      </p:sp>
      <p:sp>
        <p:nvSpPr>
          <p:cNvPr id="14" name="Text 7"/>
          <p:cNvSpPr/>
          <p:nvPr/>
        </p:nvSpPr>
        <p:spPr>
          <a:xfrm>
            <a:off x="2277428" y="6505813"/>
            <a:ext cx="7862173" cy="333256"/>
          </a:xfrm>
          <a:prstGeom prst="rect">
            <a:avLst/>
          </a:prstGeom>
          <a:noFill/>
          <a:ln/>
        </p:spPr>
        <p:txBody>
          <a:bodyPr wrap="none" rtlCol="0" anchor="t"/>
          <a:lstStyle/>
          <a:p>
            <a:pPr marL="0" indent="0" algn="l">
              <a:lnSpc>
                <a:spcPts val="2624"/>
              </a:lnSpc>
              <a:buNone/>
            </a:pPr>
            <a:r>
              <a:rPr lang="en-US" sz="1750" dirty="0">
                <a:solidFill>
                  <a:srgbClr val="CAD6DE"/>
                </a:solidFill>
                <a:latin typeface="Cabin" pitchFamily="34" charset="0"/>
                <a:ea typeface="Cabin" pitchFamily="34" charset="-122"/>
                <a:cs typeface="Cabin" pitchFamily="34" charset="-120"/>
              </a:rPr>
              <a:t>Le forum permet de créer des liens et des communautés.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fr-FR"/>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1045250"/>
            <a:ext cx="7477601" cy="1306830"/>
          </a:xfrm>
          <a:prstGeom prst="rect">
            <a:avLst/>
          </a:prstGeom>
          <a:noFill/>
          <a:ln/>
        </p:spPr>
        <p:txBody>
          <a:bodyPr wrap="square" rtlCol="0" anchor="t"/>
          <a:lstStyle/>
          <a:p>
            <a:pPr marL="0" indent="0">
              <a:lnSpc>
                <a:spcPts val="5146"/>
              </a:lnSpc>
              <a:buNone/>
            </a:pPr>
            <a:r>
              <a:rPr lang="en-US" sz="4117" dirty="0">
                <a:solidFill>
                  <a:srgbClr val="FFFFFF"/>
                </a:solidFill>
                <a:latin typeface="Unbounded" pitchFamily="34" charset="0"/>
                <a:ea typeface="Unbounded" pitchFamily="34" charset="-122"/>
                <a:cs typeface="Unbounded" pitchFamily="34" charset="-120"/>
              </a:rPr>
              <a:t>Un Forum Accessible et Polyvalent</a:t>
            </a:r>
            <a:endParaRPr lang="en-US" sz="4117" dirty="0"/>
          </a:p>
        </p:txBody>
      </p:sp>
      <p:sp>
        <p:nvSpPr>
          <p:cNvPr id="6" name="Text 2"/>
          <p:cNvSpPr/>
          <p:nvPr/>
        </p:nvSpPr>
        <p:spPr>
          <a:xfrm>
            <a:off x="833199" y="2685336"/>
            <a:ext cx="7477601" cy="1333024"/>
          </a:xfrm>
          <a:prstGeom prst="rect">
            <a:avLst/>
          </a:prstGeom>
          <a:noFill/>
          <a:ln/>
        </p:spPr>
        <p:txBody>
          <a:bodyPr wrap="squar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Notre objectif est de créer un forum en ligne simple et facile d'accès pour tous les utilisateurs, quel que soit leur âge ou leur niveau de familiarité avec les technologies. Nous voulons offrir une plateforme où chacun peut facilement participer aux discussions et partager ses connaissances.</a:t>
            </a:r>
            <a:endParaRPr lang="en-US" sz="1750" dirty="0"/>
          </a:p>
        </p:txBody>
      </p:sp>
      <p:sp>
        <p:nvSpPr>
          <p:cNvPr id="7" name="Text 3"/>
          <p:cNvSpPr/>
          <p:nvPr/>
        </p:nvSpPr>
        <p:spPr>
          <a:xfrm>
            <a:off x="833199" y="4268272"/>
            <a:ext cx="7477601" cy="1666280"/>
          </a:xfrm>
          <a:prstGeom prst="rect">
            <a:avLst/>
          </a:prstGeom>
          <a:noFill/>
          <a:ln/>
        </p:spPr>
        <p:txBody>
          <a:bodyPr wrap="squar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L'un des aspects uniques de notre forum est l'utilisation des hashtags. Grâce à cette fonctionnalité, les utilisateurs peuvent naviguer aisément entre différents sujets et thèmes, ce qui facilite la découverte de nouvelles conversations intéressantes. Cela permet également à chacun d'exprimer sa personnalité en créant ses propres hashtags.</a:t>
            </a:r>
            <a:endParaRPr lang="en-US" sz="1750" dirty="0"/>
          </a:p>
        </p:txBody>
      </p:sp>
      <p:sp>
        <p:nvSpPr>
          <p:cNvPr id="8" name="Text 4"/>
          <p:cNvSpPr/>
          <p:nvPr/>
        </p:nvSpPr>
        <p:spPr>
          <a:xfrm>
            <a:off x="833199" y="6184463"/>
            <a:ext cx="7477601" cy="999768"/>
          </a:xfrm>
          <a:prstGeom prst="rect">
            <a:avLst/>
          </a:prstGeom>
          <a:noFill/>
          <a:ln/>
        </p:spPr>
        <p:txBody>
          <a:bodyPr wrap="square" rtlCol="0" anchor="t"/>
          <a:lstStyle/>
          <a:p>
            <a:pPr marL="0" indent="0">
              <a:lnSpc>
                <a:spcPts val="2624"/>
              </a:lnSpc>
              <a:buNone/>
            </a:pPr>
            <a:r>
              <a:rPr lang="en-US" sz="1750" dirty="0">
                <a:solidFill>
                  <a:srgbClr val="CAD6DE"/>
                </a:solidFill>
                <a:latin typeface="Cabin" pitchFamily="34" charset="0"/>
                <a:ea typeface="Cabin" pitchFamily="34" charset="-122"/>
                <a:cs typeface="Cabin" pitchFamily="34" charset="-120"/>
              </a:rPr>
              <a:t>Nous sommes convaincus que ce forum deviendra rapidement un espace dynamique et engageant, où une communauté diversifiée peut se rassembler, échanger et s'enrichir mutuellement.</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12836"/>
          </a:solidFill>
          <a:ln/>
        </p:spPr>
        <p:txBody>
          <a:bodyPr/>
          <a:lstStyle/>
          <a:p>
            <a:endParaRPr lang="fr-FR"/>
          </a:p>
        </p:txBody>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3454837"/>
            <a:ext cx="5228153" cy="653415"/>
          </a:xfrm>
          <a:prstGeom prst="rect">
            <a:avLst/>
          </a:prstGeom>
          <a:noFill/>
          <a:ln/>
        </p:spPr>
        <p:txBody>
          <a:bodyPr wrap="none" rtlCol="0" anchor="t"/>
          <a:lstStyle/>
          <a:p>
            <a:pPr marL="0" indent="0">
              <a:lnSpc>
                <a:spcPts val="5146"/>
              </a:lnSpc>
              <a:buNone/>
            </a:pPr>
            <a:r>
              <a:rPr lang="en-US" sz="4117" dirty="0">
                <a:solidFill>
                  <a:srgbClr val="FFFFFF"/>
                </a:solidFill>
                <a:latin typeface="Unbounded" pitchFamily="34" charset="0"/>
                <a:ea typeface="Unbounded" pitchFamily="34" charset="-122"/>
                <a:cs typeface="Unbounded" pitchFamily="34" charset="-120"/>
              </a:rPr>
              <a:t>Conclusion</a:t>
            </a:r>
            <a:endParaRPr lang="en-US" sz="4117" dirty="0"/>
          </a:p>
        </p:txBody>
      </p:sp>
      <p:sp>
        <p:nvSpPr>
          <p:cNvPr id="6" name="Text 2"/>
          <p:cNvSpPr/>
          <p:nvPr/>
        </p:nvSpPr>
        <p:spPr>
          <a:xfrm>
            <a:off x="833199" y="4441508"/>
            <a:ext cx="7477601" cy="333256"/>
          </a:xfrm>
          <a:prstGeom prst="rect">
            <a:avLst/>
          </a:prstGeom>
          <a:noFill/>
          <a:ln/>
        </p:spPr>
        <p:txBody>
          <a:bodyPr wrap="none" rtlCol="0" anchor="t"/>
          <a:lstStyle/>
          <a:p>
            <a:pPr marL="0" indent="0">
              <a:lnSpc>
                <a:spcPts val="2624"/>
              </a:lnSpc>
              <a:buNone/>
            </a:pP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535</Words>
  <Application>Microsoft Office PowerPoint</Application>
  <PresentationFormat>Personnalisé</PresentationFormat>
  <Paragraphs>65</Paragraphs>
  <Slides>10</Slides>
  <Notes>10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10</vt:i4>
      </vt:variant>
    </vt:vector>
  </HeadingPairs>
  <TitlesOfParts>
    <vt:vector size="14" baseType="lpstr">
      <vt:lpstr>Arial</vt:lpstr>
      <vt:lpstr>Cabin</vt:lpstr>
      <vt:lpstr>Unbounded</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Matteo Ferrari</cp:lastModifiedBy>
  <cp:revision>2</cp:revision>
  <dcterms:created xsi:type="dcterms:W3CDTF">2024-06-19T21:26:04Z</dcterms:created>
  <dcterms:modified xsi:type="dcterms:W3CDTF">2024-06-19T21:26:54Z</dcterms:modified>
</cp:coreProperties>
</file>